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5549" r:id="rId1"/>
  </p:sldMasterIdLst>
  <p:notesMasterIdLst>
    <p:notesMasterId r:id="rId18"/>
  </p:notesMasterIdLst>
  <p:sldIdLst>
    <p:sldId id="256" r:id="rId2"/>
    <p:sldId id="264" r:id="rId3"/>
    <p:sldId id="305" r:id="rId4"/>
    <p:sldId id="352" r:id="rId5"/>
    <p:sldId id="353" r:id="rId6"/>
    <p:sldId id="354" r:id="rId7"/>
    <p:sldId id="355" r:id="rId8"/>
    <p:sldId id="356" r:id="rId9"/>
    <p:sldId id="357" r:id="rId10"/>
    <p:sldId id="365" r:id="rId11"/>
    <p:sldId id="358" r:id="rId12"/>
    <p:sldId id="360" r:id="rId13"/>
    <p:sldId id="361" r:id="rId14"/>
    <p:sldId id="362" r:id="rId15"/>
    <p:sldId id="359" r:id="rId16"/>
    <p:sldId id="335" r:id="rId17"/>
  </p:sldIdLst>
  <p:sldSz cx="9144000" cy="6858000" type="screen4x3"/>
  <p:notesSz cx="69977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28">
          <p15:clr>
            <a:srgbClr val="A4A3A4"/>
          </p15:clr>
        </p15:guide>
        <p15:guide id="2" orient="horz" pos="3889">
          <p15:clr>
            <a:srgbClr val="A4A3A4"/>
          </p15:clr>
        </p15:guide>
        <p15:guide id="3" orient="horz" pos="1266">
          <p15:clr>
            <a:srgbClr val="A4A3A4"/>
          </p15:clr>
        </p15:guide>
        <p15:guide id="4" pos="576">
          <p15:clr>
            <a:srgbClr val="A4A3A4"/>
          </p15:clr>
        </p15:guide>
        <p15:guide id="5" pos="5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  <a:srgbClr val="F9FFF1"/>
    <a:srgbClr val="F6F7F2"/>
    <a:srgbClr val="1982AF"/>
    <a:srgbClr val="B9E0F7"/>
    <a:srgbClr val="D1E391"/>
    <a:srgbClr val="35AC46"/>
    <a:srgbClr val="00B9F2"/>
    <a:srgbClr val="007AC2"/>
    <a:srgbClr val="4646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77321" autoAdjust="0"/>
  </p:normalViewPr>
  <p:slideViewPr>
    <p:cSldViewPr snapToGrid="0" showGuides="1">
      <p:cViewPr varScale="1">
        <p:scale>
          <a:sx n="112" d="100"/>
          <a:sy n="112" d="100"/>
        </p:scale>
        <p:origin x="-288" y="-90"/>
      </p:cViewPr>
      <p:guideLst>
        <p:guide orient="horz" pos="3228"/>
        <p:guide orient="horz" pos="3889"/>
        <p:guide orient="horz" pos="1266"/>
        <p:guide pos="576"/>
        <p:guide pos="5184"/>
      </p:guideLst>
    </p:cSldViewPr>
  </p:slideViewPr>
  <p:outlineViewPr>
    <p:cViewPr>
      <p:scale>
        <a:sx n="33" d="100"/>
        <a:sy n="33" d="100"/>
      </p:scale>
      <p:origin x="0" y="2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498D241-0AB7-BC44-80E8-F0A20AF46E9E}" type="datetimeFigureOut">
              <a:rPr lang="en-US"/>
              <a:pPr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E7143C0-4F23-B545-9533-520B5A87CA1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55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coveringWorld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0316" y="5702062"/>
            <a:ext cx="1824972" cy="6206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71500" cy="6878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4628" y="1828800"/>
            <a:ext cx="5656772" cy="1271016"/>
          </a:xfrm>
        </p:spPr>
        <p:txBody>
          <a:bodyPr rIns="0" anchor="b">
            <a:noAutofit/>
          </a:bodyPr>
          <a:lstStyle>
            <a:lvl1pPr algn="l">
              <a:defRPr sz="5400" b="1" i="0">
                <a:solidFill>
                  <a:srgbClr val="FFFFFF"/>
                </a:solidFill>
                <a:latin typeface="+mj-lt"/>
                <a:cs typeface="Avenir LT Std 55 Roman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628" y="3246120"/>
            <a:ext cx="5656780" cy="7589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400" b="0" i="0">
                <a:solidFill>
                  <a:schemeClr val="bg1"/>
                </a:solidFill>
                <a:latin typeface="+mn-lt"/>
                <a:cs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0316" y="5702062"/>
            <a:ext cx="1824972" cy="6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290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9158598" cy="6868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0316" y="5702062"/>
            <a:ext cx="1824972" cy="620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2376"/>
            <a:ext cx="7315200" cy="484631"/>
          </a:xfrm>
        </p:spPr>
        <p:txBody>
          <a:bodyPr anchor="t"/>
          <a:lstStyle>
            <a:lvl1pPr>
              <a:defRPr>
                <a:solidFill>
                  <a:srgbClr val="007AC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947672"/>
            <a:ext cx="5486400" cy="228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65 Medium" pitchFamily="34" charset="0"/>
              </a:defRPr>
            </a:lvl1pPr>
            <a:lvl2pPr marL="173038" indent="-173038">
              <a:defRPr/>
            </a:lvl2pPr>
            <a:lvl3pPr>
              <a:buFontTx/>
              <a:buNone/>
              <a:defRPr lang="en-US" sz="24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3pPr>
            <a:lvl4pPr>
              <a:defRPr/>
            </a:lvl4pPr>
            <a:lvl5pPr>
              <a:lnSpc>
                <a:spcPts val="1800"/>
              </a:lnSpc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body text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ull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9158598" cy="6868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0316" y="5702062"/>
            <a:ext cx="1824972" cy="620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b="1" i="0" kern="120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02336" indent="-173736">
              <a:lnSpc>
                <a:spcPts val="2700"/>
              </a:lnSpc>
              <a:spcAft>
                <a:spcPts val="1200"/>
              </a:spcAft>
              <a:defRPr sz="2400">
                <a:latin typeface="+mn-lt"/>
              </a:defRPr>
            </a:lvl2pPr>
            <a:lvl3pPr marL="569913" indent="-109538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3pPr>
            <a:lvl4pPr marL="800100" indent="-174625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9158598" cy="6868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7315200" cy="2057400"/>
          </a:xfrm>
        </p:spPr>
        <p:txBody>
          <a:bodyPr anchor="t"/>
          <a:lstStyle>
            <a:lvl1pPr>
              <a:defRPr sz="7200" baseline="0">
                <a:solidFill>
                  <a:srgbClr val="007AC2"/>
                </a:solidFill>
              </a:defRPr>
            </a:lvl1pPr>
          </a:lstStyle>
          <a:p>
            <a:r>
              <a:rPr lang="en-US" dirty="0"/>
              <a:t>BIG but short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0316" y="5702062"/>
            <a:ext cx="1824972" cy="6206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SlideBac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9158599" cy="6868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6821" y="1600200"/>
            <a:ext cx="5486400" cy="2057400"/>
          </a:xfrm>
        </p:spPr>
        <p:txBody>
          <a:bodyPr anchor="t"/>
          <a:lstStyle>
            <a:lvl1pPr marL="169863" indent="-169863">
              <a:lnSpc>
                <a:spcPts val="3700"/>
              </a:lnSpc>
              <a:spcAft>
                <a:spcPts val="300"/>
              </a:spcAft>
              <a:defRPr sz="3000" b="0" i="0" baseline="0">
                <a:solidFill>
                  <a:srgbClr val="000000"/>
                </a:solidFill>
                <a:latin typeface="+mn-lt"/>
                <a:cs typeface="Avenir LT Std 65 Medium"/>
              </a:defRPr>
            </a:lvl1pPr>
          </a:lstStyle>
          <a:p>
            <a:r>
              <a:rPr lang="en-US" dirty="0"/>
              <a:t>“Click to edit quote”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71491" y="4114800"/>
            <a:ext cx="3200400" cy="728662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300"/>
              </a:spcAft>
              <a:buFontTx/>
              <a:buNone/>
              <a:defRPr b="0" i="0" baseline="0">
                <a:solidFill>
                  <a:srgbClr val="007AC2"/>
                </a:solidFill>
                <a:latin typeface="+mn-lt"/>
                <a:cs typeface="Avenir LT Std 65 Medium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685800"/>
            <a:ext cx="1824972" cy="6206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722376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b="1" i="0" kern="1200" baseline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0316" y="5702062"/>
            <a:ext cx="1824972" cy="6206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0316" y="5702062"/>
            <a:ext cx="1824972" cy="6206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sri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SlideBac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9158599" cy="6868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7482" y="1941053"/>
            <a:ext cx="5429036" cy="18464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22376"/>
            <a:ext cx="7315200" cy="4846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47672"/>
            <a:ext cx="5486400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736" marR="0" lvl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  <p:sldLayoutId id="2147485589" r:id="rId2"/>
    <p:sldLayoutId id="2147485551" r:id="rId3"/>
    <p:sldLayoutId id="2147485586" r:id="rId4"/>
    <p:sldLayoutId id="2147485553" r:id="rId5"/>
    <p:sldLayoutId id="2147485554" r:id="rId6"/>
    <p:sldLayoutId id="2147485555" r:id="rId7"/>
    <p:sldLayoutId id="2147485556" r:id="rId8"/>
    <p:sldLayoutId id="2147485558" r:id="rId9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400" b="1" i="0" kern="1200">
          <a:solidFill>
            <a:schemeClr val="tx1"/>
          </a:solidFill>
          <a:latin typeface="+mj-lt"/>
          <a:ea typeface="+mj-ea"/>
          <a:cs typeface="Avenir LT Std 55 Roman" pitchFamily="34" charset="0"/>
        </a:defRPr>
      </a:lvl1pPr>
    </p:titleStyle>
    <p:bodyStyle>
      <a:lvl1pPr marL="173736" marR="0" indent="-173736" algn="l" defTabSz="457200" rtl="0" eaLnBrk="1" fontAlgn="auto" latinLnBrk="0" hangingPunct="1">
        <a:lnSpc>
          <a:spcPct val="100000"/>
        </a:lnSpc>
        <a:spcBef>
          <a:spcPts val="300"/>
        </a:spcBef>
        <a:spcAft>
          <a:spcPts val="1200"/>
        </a:spcAft>
        <a:buClrTx/>
        <a:buSzPct val="80000"/>
        <a:buFont typeface="Arial"/>
        <a:buChar char="•"/>
        <a:tabLst/>
        <a:defRPr lang="en-US" sz="2600" b="0" i="0" kern="1200">
          <a:solidFill>
            <a:schemeClr val="tx1"/>
          </a:solidFill>
          <a:latin typeface="+mn-lt"/>
          <a:ea typeface="+mn-ea"/>
          <a:cs typeface="Avenir LT Std 55 Roman"/>
        </a:defRPr>
      </a:lvl1pPr>
      <a:lvl2pPr marL="173038" indent="-173038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2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2pPr>
      <a:lvl3pPr marL="401638" indent="-173038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400" b="0" i="0" kern="1200">
          <a:solidFill>
            <a:schemeClr val="tx1"/>
          </a:solidFill>
          <a:latin typeface="+mn-lt"/>
          <a:ea typeface="+mn-ea"/>
          <a:cs typeface="Avenir LT Std 65 Medium"/>
        </a:defRPr>
      </a:lvl3pPr>
      <a:lvl4pPr marL="742950" indent="-173038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8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4pPr>
      <a:lvl5pPr marL="108267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6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isday.rgf.r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isday.rgf.r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702" y="3342719"/>
            <a:ext cx="577901" cy="740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7377" y="3286122"/>
            <a:ext cx="709519" cy="854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5040" y="466657"/>
            <a:ext cx="5816599" cy="2752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Univerzitet u Beogradu – Rudarsko-geolo</a:t>
            </a:r>
            <a:r>
              <a:rPr lang="sr-Latn-RS" b="1" dirty="0" smtClean="0">
                <a:solidFill>
                  <a:schemeClr val="bg1"/>
                </a:solidFill>
              </a:rPr>
              <a:t>ški fakultet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8189" y="4312506"/>
            <a:ext cx="1585546" cy="2722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sr-Latn-RS" sz="1400" b="1" u="sng" dirty="0" smtClean="0">
                <a:ea typeface="+mn-ea"/>
                <a:cs typeface="+mn-cs"/>
                <a:hlinkClick r:id="rId4"/>
              </a:rPr>
              <a:t>http://gisday.rgf.rs</a:t>
            </a:r>
            <a:endParaRPr lang="en-US" sz="1400" b="1" u="sng" dirty="0" smtClean="0"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8974" y="2035834"/>
            <a:ext cx="45719" cy="4571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2089" y="1253204"/>
            <a:ext cx="5322500" cy="263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sr-Latn-RS" sz="2800" b="1" dirty="0" smtClean="0">
                <a:solidFill>
                  <a:schemeClr val="bg1"/>
                </a:solidFill>
              </a:rPr>
              <a:t>Promociju „GIS Dana“ u Srbiji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3019" y="785005"/>
            <a:ext cx="953865" cy="263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sr-Latn-RS" sz="1200" b="1" dirty="0" smtClean="0">
                <a:solidFill>
                  <a:schemeClr val="bg1"/>
                </a:solidFill>
              </a:rPr>
              <a:t>organizuje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486400"/>
            <a:ext cx="965200" cy="1161854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70933" y="2010547"/>
            <a:ext cx="32850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kumimoji="0" lang="sr-Latn-C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Vokabular UML klasa i njihovih polja unutar baze geolISS-a</a:t>
            </a:r>
            <a:endParaRPr kumimoji="0" lang="sr-Latn-C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530606" y="93137"/>
          <a:ext cx="5270082" cy="5080000"/>
        </p:xfrm>
        <a:graphic>
          <a:graphicData uri="http://schemas.openxmlformats.org/presentationml/2006/ole">
            <p:oleObj spid="_x0000_s9218" name="Document" r:id="rId4" imgW="5766396" imgH="5562325" progId="Word.Document.12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486400"/>
            <a:ext cx="965200" cy="1161854"/>
          </a:xfrm>
          <a:prstGeom prst="rect">
            <a:avLst/>
          </a:prstGeom>
        </p:spPr>
      </p:pic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889000" y="1431201"/>
            <a:ext cx="5486400" cy="2286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" name="Picture 1" descr="GeolISS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 rot="19951216">
            <a:off x="1679047" y="2633660"/>
            <a:ext cx="5815012" cy="2274887"/>
          </a:xfrm>
          <a:prstGeom prst="rect">
            <a:avLst/>
          </a:prstGeom>
          <a:noFill/>
          <a:effectLst>
            <a:outerShdw blurRad="685800" dist="50800" dir="5400000" sx="102000" sy="102000" algn="ctr" rotWithShape="0">
              <a:srgbClr val="000000">
                <a:alpha val="74000"/>
              </a:srgbClr>
            </a:outerShdw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425" y="967842"/>
            <a:ext cx="81629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50975" y="1472667"/>
            <a:ext cx="20383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2530475" y="1544104"/>
          <a:ext cx="1600200" cy="1371600"/>
        </p:xfrm>
        <a:graphic>
          <a:graphicData uri="http://schemas.openxmlformats.org/presentationml/2006/ole">
            <p:oleObj spid="_x0000_s8194" name="Bitmap Image" r:id="rId7" imgW="1600000" imgH="1371429" progId="PBrush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3467100" y="1544104"/>
          <a:ext cx="2657475" cy="2447925"/>
        </p:xfrm>
        <a:graphic>
          <a:graphicData uri="http://schemas.openxmlformats.org/presentationml/2006/ole">
            <p:oleObj spid="_x0000_s8195" name="Bitmap Image" r:id="rId8" imgW="2657846" imgH="2448267" progId="PBrush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618038" y="1544104"/>
          <a:ext cx="2098675" cy="1476375"/>
        </p:xfrm>
        <a:graphic>
          <a:graphicData uri="http://schemas.openxmlformats.org/presentationml/2006/ole">
            <p:oleObj spid="_x0000_s8196" name="Bitmap Image" r:id="rId9" imgW="2638095" imgH="1476190" progId="PBrush">
              <p:embed/>
            </p:oleObj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5554663" y="1544104"/>
          <a:ext cx="3181350" cy="2809875"/>
        </p:xfrm>
        <a:graphic>
          <a:graphicData uri="http://schemas.openxmlformats.org/presentationml/2006/ole">
            <p:oleObj spid="_x0000_s8197" name="Bitmap Image" r:id="rId10" imgW="3180952" imgH="2809524" progId="PBrush">
              <p:embed/>
            </p:oleObj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5986463" y="1544104"/>
          <a:ext cx="3028950" cy="914400"/>
        </p:xfrm>
        <a:graphic>
          <a:graphicData uri="http://schemas.openxmlformats.org/presentationml/2006/ole">
            <p:oleObj spid="_x0000_s8198" name="Bitmap Image" r:id="rId11" imgW="3029373" imgH="914286" progId="PBrush">
              <p:embed/>
            </p:oleObj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7866" y="397990"/>
            <a:ext cx="32850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kumimoji="0" lang="sr-Latn-C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Ekstenzija GeolISS-a</a:t>
            </a:r>
            <a:endParaRPr kumimoji="0" lang="sr-Latn-C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486400"/>
            <a:ext cx="965200" cy="1161854"/>
          </a:xfrm>
          <a:prstGeom prst="rect">
            <a:avLst/>
          </a:prstGeom>
        </p:spPr>
      </p:pic>
      <p:pic>
        <p:nvPicPr>
          <p:cNvPr id="4" name="Picture 1" descr="GeolI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4933" y="5597525"/>
            <a:ext cx="25098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b="18732"/>
          <a:stretch>
            <a:fillRect/>
          </a:stretch>
        </p:blipFill>
        <p:spPr bwMode="auto">
          <a:xfrm>
            <a:off x="107950" y="219605"/>
            <a:ext cx="64833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21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7550" y="883709"/>
            <a:ext cx="57340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486400"/>
            <a:ext cx="965200" cy="1161854"/>
          </a:xfrm>
          <a:prstGeom prst="rect">
            <a:avLst/>
          </a:prstGeom>
        </p:spPr>
      </p:pic>
      <p:pic>
        <p:nvPicPr>
          <p:cNvPr id="4" name="Picture 1" descr="GeolI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4933" y="5597525"/>
            <a:ext cx="25098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GIS\GeolISSPrez\geoliss\Kartirani entiteti\image279.jpg"/>
          <p:cNvPicPr>
            <a:picLocks noChangeAspect="1" noChangeArrowheads="1"/>
          </p:cNvPicPr>
          <p:nvPr/>
        </p:nvPicPr>
        <p:blipFill>
          <a:blip r:embed="rId4"/>
          <a:srcRect l="13609"/>
          <a:stretch>
            <a:fillRect/>
          </a:stretch>
        </p:blipFill>
        <p:spPr bwMode="auto">
          <a:xfrm>
            <a:off x="107950" y="228072"/>
            <a:ext cx="50276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881842" y="592138"/>
            <a:ext cx="5940425" cy="4605337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486400"/>
            <a:ext cx="965200" cy="1161854"/>
          </a:xfrm>
          <a:prstGeom prst="rect">
            <a:avLst/>
          </a:prstGeom>
        </p:spPr>
      </p:pic>
      <p:pic>
        <p:nvPicPr>
          <p:cNvPr id="4" name="Picture 1" descr="GeolI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4933" y="5597525"/>
            <a:ext cx="25098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GIS\GeolISSPrez\geoliss\opservacije\image2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76203"/>
            <a:ext cx="460851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GIS\GeolISSPrez\geoliss\opservacije\image2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4700" y="723903"/>
            <a:ext cx="5829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GIS\GeolISSPrez\geoliss\Uzorak\image3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2955928"/>
            <a:ext cx="61150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486400"/>
            <a:ext cx="965200" cy="1161854"/>
          </a:xfrm>
          <a:prstGeom prst="rect">
            <a:avLst/>
          </a:prstGeom>
        </p:spPr>
      </p:pic>
      <p:pic>
        <p:nvPicPr>
          <p:cNvPr id="3" name="Picture 13" descr="SimbOG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823" y="197381"/>
            <a:ext cx="7839710" cy="497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GeolI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4933" y="5597525"/>
            <a:ext cx="25098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4066" y="5520267"/>
            <a:ext cx="965200" cy="1161854"/>
          </a:xfrm>
          <a:prstGeom prst="rect">
            <a:avLst/>
          </a:prstGeom>
        </p:spPr>
      </p:pic>
      <p:sp>
        <p:nvSpPr>
          <p:cNvPr id="3" name="Title 7"/>
          <p:cNvSpPr txBox="1">
            <a:spLocks/>
          </p:cNvSpPr>
          <p:nvPr/>
        </p:nvSpPr>
        <p:spPr>
          <a:xfrm>
            <a:off x="2904067" y="3923412"/>
            <a:ext cx="3572933" cy="48463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i="0" kern="1200">
                <a:solidFill>
                  <a:schemeClr val="tx1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sr-Latn-RS" dirty="0" smtClean="0"/>
              <a:t>Hvala na pažnji!</a:t>
            </a:r>
            <a:endParaRPr lang="en-US" dirty="0">
              <a:solidFill>
                <a:srgbClr val="1982A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>
          <a:xfrm>
            <a:off x="914400" y="3889546"/>
            <a:ext cx="6011333" cy="48463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i="0" kern="1200">
                <a:solidFill>
                  <a:schemeClr val="tx1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dirty="0" err="1" smtClean="0"/>
              <a:t>Implementacija</a:t>
            </a:r>
            <a:r>
              <a:rPr lang="en-US" dirty="0" smtClean="0"/>
              <a:t> </a:t>
            </a:r>
            <a:r>
              <a:rPr lang="en-US" dirty="0" err="1" smtClean="0"/>
              <a:t>GeolISS</a:t>
            </a:r>
            <a:r>
              <a:rPr lang="en-US" dirty="0" smtClean="0"/>
              <a:t>-a</a:t>
            </a:r>
            <a:endParaRPr lang="en-US" dirty="0">
              <a:solidFill>
                <a:srgbClr val="1982AF"/>
              </a:solidFill>
            </a:endParaRP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59265" y="4605974"/>
            <a:ext cx="9016999" cy="48463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i="0" kern="1200">
                <a:solidFill>
                  <a:schemeClr val="tx1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sr-Latn-RS" sz="1600" dirty="0" smtClean="0">
                <a:solidFill>
                  <a:schemeClr val="accent6">
                    <a:lumMod val="50000"/>
                  </a:schemeClr>
                </a:solidFill>
              </a:rPr>
              <a:t>Autor/i</a:t>
            </a:r>
            <a:r>
              <a:rPr lang="sr-Latn-RS" sz="1600" dirty="0" smtClean="0">
                <a:solidFill>
                  <a:schemeClr val="accent6">
                    <a:lumMod val="50000"/>
                  </a:schemeClr>
                </a:solidFill>
              </a:rPr>
              <a:t>: dr Branislav TRIVIĆ, dipl.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sr-Latn-RS" sz="1600" dirty="0" smtClean="0">
                <a:solidFill>
                  <a:schemeClr val="accent6">
                    <a:lumMod val="50000"/>
                  </a:schemeClr>
                </a:solidFill>
              </a:rPr>
              <a:t>nž. Branislav BLAGOJEVIĆ, dr Ranka STANKOVIĆ, dipl.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sr-Latn-RS" sz="1600" dirty="0" smtClean="0">
                <a:solidFill>
                  <a:schemeClr val="accent6">
                    <a:lumMod val="50000"/>
                  </a:schemeClr>
                </a:solidFill>
              </a:rPr>
              <a:t>nž. Olivera KITANOVIĆ 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97" y="223562"/>
            <a:ext cx="968054" cy="1165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3963" y="568299"/>
            <a:ext cx="5167224" cy="34505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sr-Latn-RS" b="1" dirty="0" smtClean="0">
                <a:solidFill>
                  <a:schemeClr val="accent3"/>
                </a:solidFill>
                <a:ea typeface="+mn-ea"/>
                <a:cs typeface="+mn-cs"/>
              </a:rPr>
              <a:t>RUDARSKO </a:t>
            </a:r>
          </a:p>
          <a:p>
            <a:pPr algn="l" eaLnBrk="0" hangingPunct="0">
              <a:lnSpc>
                <a:spcPts val="1800"/>
              </a:lnSpc>
            </a:pPr>
            <a:r>
              <a:rPr lang="sr-Latn-RS" b="1" dirty="0">
                <a:solidFill>
                  <a:schemeClr val="accent3"/>
                </a:solidFill>
              </a:rPr>
              <a:t> </a:t>
            </a:r>
            <a:r>
              <a:rPr lang="sr-Latn-RS" b="1" dirty="0" smtClean="0">
                <a:solidFill>
                  <a:schemeClr val="accent3"/>
                </a:solidFill>
              </a:rPr>
              <a:t>      </a:t>
            </a:r>
            <a:r>
              <a:rPr lang="sr-Latn-RS" b="1" dirty="0" smtClean="0">
                <a:solidFill>
                  <a:schemeClr val="accent3"/>
                </a:solidFill>
                <a:ea typeface="+mn-ea"/>
                <a:cs typeface="+mn-cs"/>
              </a:rPr>
              <a:t>GEOLOŠKI</a:t>
            </a:r>
            <a:r>
              <a:rPr lang="sr-Latn-RS" sz="1200" b="1" dirty="0" smtClean="0">
                <a:solidFill>
                  <a:schemeClr val="accent3"/>
                </a:solidFill>
              </a:rPr>
              <a:t> </a:t>
            </a:r>
            <a:r>
              <a:rPr lang="sr-Latn-RS" sz="1400" b="1" dirty="0" smtClean="0">
                <a:solidFill>
                  <a:schemeClr val="tx2"/>
                </a:solidFill>
                <a:ea typeface="+mn-ea"/>
                <a:cs typeface="+mn-cs"/>
              </a:rPr>
              <a:t>FAKULTET</a:t>
            </a:r>
            <a:endParaRPr lang="en-US" b="1" dirty="0" smtClean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1187" y="551365"/>
            <a:ext cx="2544790" cy="42342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r" eaLnBrk="0" hangingPunct="0">
              <a:lnSpc>
                <a:spcPts val="1800"/>
              </a:lnSpc>
            </a:pPr>
            <a:r>
              <a:rPr lang="sr-Latn-RS" sz="1400" b="1" dirty="0" smtClean="0">
                <a:solidFill>
                  <a:srgbClr val="000000"/>
                </a:solidFill>
                <a:ea typeface="+mn-ea"/>
                <a:cs typeface="+mn-cs"/>
              </a:rPr>
              <a:t>Beograd, 20. Novembar 2013.</a:t>
            </a:r>
          </a:p>
          <a:p>
            <a:pPr algn="r" eaLnBrk="0" hangingPunct="0">
              <a:lnSpc>
                <a:spcPts val="1800"/>
              </a:lnSpc>
            </a:pPr>
            <a:r>
              <a:rPr lang="sr-Latn-RS" sz="1400" b="1" dirty="0" smtClean="0">
                <a:hlinkClick r:id="rId3"/>
              </a:rPr>
              <a:t>http://gisday.rgf.rs</a:t>
            </a:r>
            <a:endParaRPr lang="en-US" sz="14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186268" y="256709"/>
            <a:ext cx="8627532" cy="1258824"/>
          </a:xfrm>
        </p:spPr>
        <p:txBody>
          <a:bodyPr/>
          <a:lstStyle/>
          <a:p>
            <a:pPr algn="ctr"/>
            <a:r>
              <a:rPr lang="sr-Latn-RS" dirty="0" smtClean="0">
                <a:solidFill>
                  <a:srgbClr val="1982AF"/>
                </a:solidFill>
              </a:rPr>
              <a:t>Geološki Informacioni Sistem </a:t>
            </a:r>
            <a:br>
              <a:rPr lang="sr-Latn-RS" dirty="0" smtClean="0">
                <a:solidFill>
                  <a:srgbClr val="1982AF"/>
                </a:solidFill>
              </a:rPr>
            </a:br>
            <a:r>
              <a:rPr lang="sr-Latn-RS" dirty="0" smtClean="0">
                <a:solidFill>
                  <a:srgbClr val="1982AF"/>
                </a:solidFill>
              </a:rPr>
              <a:t>Republike Srbije - GeolISS</a:t>
            </a:r>
            <a:endParaRPr lang="en-US" dirty="0">
              <a:solidFill>
                <a:srgbClr val="1982AF"/>
              </a:solidFill>
            </a:endParaRPr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>
          <a:xfrm>
            <a:off x="448733" y="1642871"/>
            <a:ext cx="8382000" cy="3327062"/>
          </a:xfrm>
        </p:spPr>
        <p:txBody>
          <a:bodyPr/>
          <a:lstStyle/>
          <a:p>
            <a:r>
              <a:rPr lang="sr-Latn-C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faza</a:t>
            </a:r>
            <a:r>
              <a:rPr lang="sr-Latn-C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(Novembar, 2004 – Mart, 2005) </a:t>
            </a:r>
            <a:r>
              <a:rPr lang="sr-Latn-C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implementacija konceptualnog </a:t>
            </a:r>
            <a:r>
              <a:rPr lang="sr-Latn-C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sr-Latn-C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logičkog modela. </a:t>
            </a:r>
          </a:p>
          <a:p>
            <a:r>
              <a:rPr lang="sr-Latn-C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faza</a:t>
            </a:r>
            <a:r>
              <a:rPr lang="sr-Latn-C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(Novembar, 2005 - Septembar, 2006) implementiran je fizički model geolISS-a. </a:t>
            </a:r>
            <a:endParaRPr lang="sr-Latn-C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C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faza</a:t>
            </a:r>
            <a:r>
              <a:rPr lang="sr-Latn-C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(septembar, 2006 – novembar, 2006) u bazu je unešen test </a:t>
            </a:r>
            <a:r>
              <a:rPr lang="sr-Latn-C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primer, </a:t>
            </a:r>
            <a:r>
              <a:rPr lang="sr-Latn-C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izvršeno testiranje aplikacije geolISS-a i implementiran Web </a:t>
            </a:r>
            <a:r>
              <a:rPr lang="sr-Latn-C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portal.</a:t>
            </a:r>
            <a:endParaRPr lang="en-US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486400"/>
            <a:ext cx="965200" cy="11618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486400"/>
            <a:ext cx="965200" cy="116185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1985" t="12386" r="15622" b="9831"/>
          <a:stretch>
            <a:fillRect/>
          </a:stretch>
        </p:blipFill>
        <p:spPr bwMode="auto">
          <a:xfrm>
            <a:off x="872067" y="157351"/>
            <a:ext cx="7982629" cy="495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5"/>
          <p:cNvSpPr txBox="1">
            <a:spLocks/>
          </p:cNvSpPr>
          <p:nvPr/>
        </p:nvSpPr>
        <p:spPr>
          <a:xfrm>
            <a:off x="1041402" y="3347042"/>
            <a:ext cx="1380065" cy="96249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b="1" i="0" u="none" strike="noStrike" kern="1200" cap="none" spc="0" normalizeH="0" baseline="0" noProof="0" dirty="0" smtClean="0">
                <a:ln>
                  <a:noFill/>
                </a:ln>
                <a:solidFill>
                  <a:srgbClr val="1982AF"/>
                </a:solidFill>
                <a:effectLst/>
                <a:uLnTx/>
                <a:uFillTx/>
                <a:latin typeface="+mj-lt"/>
                <a:ea typeface="+mj-ea"/>
                <a:cs typeface="Avenir LT Std 55 Roman" pitchFamily="34" charset="0"/>
              </a:rPr>
              <a:t>Logički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1982AF"/>
                </a:solidFill>
                <a:latin typeface="+mj-lt"/>
                <a:ea typeface="+mj-ea"/>
                <a:cs typeface="Avenir LT Std 55 Roman" pitchFamily="34" charset="0"/>
              </a:rPr>
              <a:t>M</a:t>
            </a:r>
            <a:r>
              <a:rPr lang="sr-Latn-RS" b="1" dirty="0" smtClean="0">
                <a:solidFill>
                  <a:srgbClr val="1982AF"/>
                </a:solidFill>
                <a:latin typeface="+mj-lt"/>
                <a:ea typeface="+mj-ea"/>
                <a:cs typeface="Avenir LT Std 55 Roman" pitchFamily="34" charset="0"/>
              </a:rPr>
              <a:t>odel </a:t>
            </a:r>
            <a:r>
              <a:rPr kumimoji="0" lang="sr-Latn-RS" b="1" i="0" u="none" strike="noStrike" kern="1200" cap="none" spc="0" normalizeH="0" baseline="0" noProof="0" dirty="0" smtClean="0">
                <a:ln>
                  <a:noFill/>
                </a:ln>
                <a:solidFill>
                  <a:srgbClr val="1982AF"/>
                </a:solidFill>
                <a:effectLst/>
                <a:uLnTx/>
                <a:uFillTx/>
                <a:latin typeface="+mj-lt"/>
                <a:ea typeface="+mj-ea"/>
                <a:cs typeface="Avenir LT Std 55 Roman" pitchFamily="34" charset="0"/>
              </a:rPr>
              <a:t>GeolISS-a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982AF"/>
              </a:solidFill>
              <a:effectLst/>
              <a:uLnTx/>
              <a:uFillTx/>
              <a:latin typeface="+mj-lt"/>
              <a:ea typeface="+mj-ea"/>
              <a:cs typeface="Avenir LT Std 55 Roman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486400"/>
            <a:ext cx="965200" cy="116185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6647" t="12856" r="13976" b="8317"/>
          <a:stretch>
            <a:fillRect/>
          </a:stretch>
        </p:blipFill>
        <p:spPr bwMode="auto">
          <a:xfrm>
            <a:off x="1159933" y="144426"/>
            <a:ext cx="7255934" cy="496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486400"/>
            <a:ext cx="965200" cy="116185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3145" t="13209" r="14615" b="8697"/>
          <a:stretch>
            <a:fillRect/>
          </a:stretch>
        </p:blipFill>
        <p:spPr bwMode="auto">
          <a:xfrm>
            <a:off x="592668" y="118533"/>
            <a:ext cx="8128000" cy="506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486400"/>
            <a:ext cx="965200" cy="11618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17301" t="13985" r="15589" b="8112"/>
          <a:stretch>
            <a:fillRect/>
          </a:stretch>
        </p:blipFill>
        <p:spPr bwMode="auto">
          <a:xfrm>
            <a:off x="675416" y="85622"/>
            <a:ext cx="8013940" cy="512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486400"/>
            <a:ext cx="965200" cy="11618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35113" t="17820" r="32487" b="10436"/>
          <a:stretch>
            <a:fillRect/>
          </a:stretch>
        </p:blipFill>
        <p:spPr bwMode="auto">
          <a:xfrm>
            <a:off x="697141" y="118534"/>
            <a:ext cx="3680125" cy="50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34879" t="11644" r="30135" b="6990"/>
          <a:stretch>
            <a:fillRect/>
          </a:stretch>
        </p:blipFill>
        <p:spPr bwMode="auto">
          <a:xfrm>
            <a:off x="5225850" y="0"/>
            <a:ext cx="3554083" cy="516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486400"/>
            <a:ext cx="965200" cy="1161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19676" t="16793" r="16550" b="8944"/>
          <a:stretch>
            <a:fillRect/>
          </a:stretch>
        </p:blipFill>
        <p:spPr bwMode="auto">
          <a:xfrm>
            <a:off x="1097952" y="57764"/>
            <a:ext cx="7080849" cy="515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SDay Template">
  <a:themeElements>
    <a:clrScheme name="GISday">
      <a:dk1>
        <a:srgbClr val="1982AF"/>
      </a:dk1>
      <a:lt1>
        <a:sysClr val="window" lastClr="FFFFFF"/>
      </a:lt1>
      <a:dk2>
        <a:srgbClr val="163E66"/>
      </a:dk2>
      <a:lt2>
        <a:srgbClr val="C5E6EE"/>
      </a:lt2>
      <a:accent1>
        <a:srgbClr val="C3DA7A"/>
      </a:accent1>
      <a:accent2>
        <a:srgbClr val="207366"/>
      </a:accent2>
      <a:accent3>
        <a:srgbClr val="3D9775"/>
      </a:accent3>
      <a:accent4>
        <a:srgbClr val="BAB167"/>
      </a:accent4>
      <a:accent5>
        <a:srgbClr val="038A9D"/>
      </a:accent5>
      <a:accent6>
        <a:srgbClr val="DBCE1E"/>
      </a:accent6>
      <a:hlink>
        <a:srgbClr val="58CDFF"/>
      </a:hlink>
      <a:folHlink>
        <a:srgbClr val="8C8C8C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SDay Template" id="{B0800E5F-E4F2-4BD4-86B9-E3CED3B84D99}" vid="{99829CA5-E484-463F-B0B9-7840A7A408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GISDay Template</Template>
  <TotalTime>87</TotalTime>
  <Words>142</Words>
  <Application>Microsoft Office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GISDay Template</vt:lpstr>
      <vt:lpstr>Bitmap Image</vt:lpstr>
      <vt:lpstr>Microsoft Office Word Document</vt:lpstr>
      <vt:lpstr>Slide 1</vt:lpstr>
      <vt:lpstr>Slide 2</vt:lpstr>
      <vt:lpstr>Geološki Informacioni Sistem  Republike Srbije - GeolISS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Bane</dc:creator>
  <cp:lastModifiedBy>Bane</cp:lastModifiedBy>
  <cp:revision>9</cp:revision>
  <cp:lastPrinted>2011-02-10T16:43:45Z</cp:lastPrinted>
  <dcterms:created xsi:type="dcterms:W3CDTF">2013-11-19T16:23:48Z</dcterms:created>
  <dcterms:modified xsi:type="dcterms:W3CDTF">2013-11-19T17:51:04Z</dcterms:modified>
</cp:coreProperties>
</file>